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4"/>
  </p:sldMasterIdLst>
  <p:sldIdLst>
    <p:sldId id="256"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E6108897-146B-43FA-BA2D-20F59136B6E7}" type="datetimeFigureOut">
              <a:rPr lang="he-IL" smtClean="0"/>
              <a:t>כ"ט/אדר/תש"ף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6BB780A-50FF-4B58-A246-AA51DFB28791}" type="slidenum">
              <a:rPr lang="he-IL" smtClean="0"/>
              <a:t>‹#›</a:t>
            </a:fld>
            <a:endParaRPr lang="he-IL"/>
          </a:p>
        </p:txBody>
      </p:sp>
    </p:spTree>
    <p:extLst>
      <p:ext uri="{BB962C8B-B14F-4D97-AF65-F5344CB8AC3E}">
        <p14:creationId xmlns:p14="http://schemas.microsoft.com/office/powerpoint/2010/main" val="279285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E6108897-146B-43FA-BA2D-20F59136B6E7}" type="datetimeFigureOut">
              <a:rPr lang="he-IL" smtClean="0"/>
              <a:t>כ"ט/אדר/תש"ף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6BB780A-50FF-4B58-A246-AA51DFB28791}" type="slidenum">
              <a:rPr lang="he-IL" smtClean="0"/>
              <a:t>‹#›</a:t>
            </a:fld>
            <a:endParaRPr lang="he-IL"/>
          </a:p>
        </p:txBody>
      </p:sp>
    </p:spTree>
    <p:extLst>
      <p:ext uri="{BB962C8B-B14F-4D97-AF65-F5344CB8AC3E}">
        <p14:creationId xmlns:p14="http://schemas.microsoft.com/office/powerpoint/2010/main" val="3056550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E6108897-146B-43FA-BA2D-20F59136B6E7}" type="datetimeFigureOut">
              <a:rPr lang="he-IL" smtClean="0"/>
              <a:t>כ"ט/אדר/תש"ף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6BB780A-50FF-4B58-A246-AA51DFB28791}" type="slidenum">
              <a:rPr lang="he-IL" smtClean="0"/>
              <a:t>‹#›</a:t>
            </a:fld>
            <a:endParaRPr lang="he-IL"/>
          </a:p>
        </p:txBody>
      </p:sp>
    </p:spTree>
    <p:extLst>
      <p:ext uri="{BB962C8B-B14F-4D97-AF65-F5344CB8AC3E}">
        <p14:creationId xmlns:p14="http://schemas.microsoft.com/office/powerpoint/2010/main" val="393481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E6108897-146B-43FA-BA2D-20F59136B6E7}" type="datetimeFigureOut">
              <a:rPr lang="he-IL" smtClean="0"/>
              <a:t>כ"ט/אדר/תש"ף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6BB780A-50FF-4B58-A246-AA51DFB28791}" type="slidenum">
              <a:rPr lang="he-IL" smtClean="0"/>
              <a:t>‹#›</a:t>
            </a:fld>
            <a:endParaRPr lang="he-IL"/>
          </a:p>
        </p:txBody>
      </p:sp>
    </p:spTree>
    <p:extLst>
      <p:ext uri="{BB962C8B-B14F-4D97-AF65-F5344CB8AC3E}">
        <p14:creationId xmlns:p14="http://schemas.microsoft.com/office/powerpoint/2010/main" val="155979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E6108897-146B-43FA-BA2D-20F59136B6E7}" type="datetimeFigureOut">
              <a:rPr lang="he-IL" smtClean="0"/>
              <a:t>כ"ט/אדר/תש"ף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6BB780A-50FF-4B58-A246-AA51DFB28791}" type="slidenum">
              <a:rPr lang="he-IL" smtClean="0"/>
              <a:t>‹#›</a:t>
            </a:fld>
            <a:endParaRPr lang="he-IL"/>
          </a:p>
        </p:txBody>
      </p:sp>
    </p:spTree>
    <p:extLst>
      <p:ext uri="{BB962C8B-B14F-4D97-AF65-F5344CB8AC3E}">
        <p14:creationId xmlns:p14="http://schemas.microsoft.com/office/powerpoint/2010/main" val="3185872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E6108897-146B-43FA-BA2D-20F59136B6E7}" type="datetimeFigureOut">
              <a:rPr lang="he-IL" smtClean="0"/>
              <a:t>כ"ט/אדר/תש"ף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46BB780A-50FF-4B58-A246-AA51DFB28791}" type="slidenum">
              <a:rPr lang="he-IL" smtClean="0"/>
              <a:t>‹#›</a:t>
            </a:fld>
            <a:endParaRPr lang="he-IL"/>
          </a:p>
        </p:txBody>
      </p:sp>
    </p:spTree>
    <p:extLst>
      <p:ext uri="{BB962C8B-B14F-4D97-AF65-F5344CB8AC3E}">
        <p14:creationId xmlns:p14="http://schemas.microsoft.com/office/powerpoint/2010/main" val="292611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E6108897-146B-43FA-BA2D-20F59136B6E7}" type="datetimeFigureOut">
              <a:rPr lang="he-IL" smtClean="0"/>
              <a:t>כ"ט/אדר/תש"ף</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46BB780A-50FF-4B58-A246-AA51DFB28791}" type="slidenum">
              <a:rPr lang="he-IL" smtClean="0"/>
              <a:t>‹#›</a:t>
            </a:fld>
            <a:endParaRPr lang="he-IL"/>
          </a:p>
        </p:txBody>
      </p:sp>
    </p:spTree>
    <p:extLst>
      <p:ext uri="{BB962C8B-B14F-4D97-AF65-F5344CB8AC3E}">
        <p14:creationId xmlns:p14="http://schemas.microsoft.com/office/powerpoint/2010/main" val="4229447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E6108897-146B-43FA-BA2D-20F59136B6E7}" type="datetimeFigureOut">
              <a:rPr lang="he-IL" smtClean="0"/>
              <a:t>כ"ט/אדר/תש"ף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46BB780A-50FF-4B58-A246-AA51DFB28791}" type="slidenum">
              <a:rPr lang="he-IL" smtClean="0"/>
              <a:t>‹#›</a:t>
            </a:fld>
            <a:endParaRPr lang="he-IL"/>
          </a:p>
        </p:txBody>
      </p:sp>
    </p:spTree>
    <p:extLst>
      <p:ext uri="{BB962C8B-B14F-4D97-AF65-F5344CB8AC3E}">
        <p14:creationId xmlns:p14="http://schemas.microsoft.com/office/powerpoint/2010/main" val="291753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08897-146B-43FA-BA2D-20F59136B6E7}" type="datetimeFigureOut">
              <a:rPr lang="he-IL" smtClean="0"/>
              <a:t>כ"ט/אדר/תש"ף</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46BB780A-50FF-4B58-A246-AA51DFB28791}" type="slidenum">
              <a:rPr lang="he-IL" smtClean="0"/>
              <a:t>‹#›</a:t>
            </a:fld>
            <a:endParaRPr lang="he-IL"/>
          </a:p>
        </p:txBody>
      </p:sp>
    </p:spTree>
    <p:extLst>
      <p:ext uri="{BB962C8B-B14F-4D97-AF65-F5344CB8AC3E}">
        <p14:creationId xmlns:p14="http://schemas.microsoft.com/office/powerpoint/2010/main" val="960579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E6108897-146B-43FA-BA2D-20F59136B6E7}" type="datetimeFigureOut">
              <a:rPr lang="he-IL" smtClean="0"/>
              <a:t>כ"ט/אדר/תש"ף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46BB780A-50FF-4B58-A246-AA51DFB28791}" type="slidenum">
              <a:rPr lang="he-IL" smtClean="0"/>
              <a:t>‹#›</a:t>
            </a:fld>
            <a:endParaRPr lang="he-IL"/>
          </a:p>
        </p:txBody>
      </p:sp>
    </p:spTree>
    <p:extLst>
      <p:ext uri="{BB962C8B-B14F-4D97-AF65-F5344CB8AC3E}">
        <p14:creationId xmlns:p14="http://schemas.microsoft.com/office/powerpoint/2010/main" val="324233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E6108897-146B-43FA-BA2D-20F59136B6E7}" type="datetimeFigureOut">
              <a:rPr lang="he-IL" smtClean="0"/>
              <a:t>כ"ט/אדר/תש"ף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46BB780A-50FF-4B58-A246-AA51DFB28791}" type="slidenum">
              <a:rPr lang="he-IL" smtClean="0"/>
              <a:t>‹#›</a:t>
            </a:fld>
            <a:endParaRPr lang="he-IL"/>
          </a:p>
        </p:txBody>
      </p:sp>
    </p:spTree>
    <p:extLst>
      <p:ext uri="{BB962C8B-B14F-4D97-AF65-F5344CB8AC3E}">
        <p14:creationId xmlns:p14="http://schemas.microsoft.com/office/powerpoint/2010/main" val="1513493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08897-146B-43FA-BA2D-20F59136B6E7}" type="datetimeFigureOut">
              <a:rPr lang="he-IL" smtClean="0"/>
              <a:t>כ"ט/אדר/תש"ף</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B780A-50FF-4B58-A246-AA51DFB28791}" type="slidenum">
              <a:rPr lang="he-IL" smtClean="0"/>
              <a:t>‹#›</a:t>
            </a:fld>
            <a:endParaRPr lang="he-IL"/>
          </a:p>
        </p:txBody>
      </p:sp>
    </p:spTree>
    <p:extLst>
      <p:ext uri="{BB962C8B-B14F-4D97-AF65-F5344CB8AC3E}">
        <p14:creationId xmlns:p14="http://schemas.microsoft.com/office/powerpoint/2010/main" val="373491391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12F11B1-450A-4681-998D-04113B83B37D}"/>
              </a:ext>
            </a:extLst>
          </p:cNvPr>
          <p:cNvSpPr>
            <a:spLocks noGrp="1"/>
          </p:cNvSpPr>
          <p:nvPr>
            <p:ph type="ctrTitle"/>
          </p:nvPr>
        </p:nvSpPr>
        <p:spPr>
          <a:xfrm>
            <a:off x="694600" y="496411"/>
            <a:ext cx="5238466" cy="3587318"/>
          </a:xfrm>
        </p:spPr>
        <p:txBody>
          <a:bodyPr anchor="b">
            <a:normAutofit/>
          </a:bodyPr>
          <a:lstStyle/>
          <a:p>
            <a:r>
              <a:rPr lang="he-IL" sz="2000" b="1" dirty="0">
                <a:ln w="0"/>
                <a:effectLst>
                  <a:outerShdw blurRad="38100" dist="19050" dir="2700000" algn="tl" rotWithShape="0">
                    <a:schemeClr val="dk1">
                      <a:alpha val="40000"/>
                    </a:schemeClr>
                  </a:outerShdw>
                </a:effectLst>
                <a:latin typeface="Yehuda CLM" panose="02000303000000000000" pitchFamily="2" charset="-79"/>
                <a:cs typeface="Yehuda CLM" panose="02000303000000000000" pitchFamily="2" charset="-79"/>
              </a:rPr>
              <a:t>עבדים היינו לפרעה במצרים, ויוציאנו ה' אלוהינו משם ביד חזקה ובזרוע נטויה. ואילו לא הוציא הקב"ה את אבותינו ממצרים, הרי אנו ובנינו ובני בנינו משועבדים היינו במצרים, ואפילו כולנו חכמים, כולנו נבונים, כולנו זקנים, כולנו</a:t>
            </a:r>
            <a:r>
              <a:rPr lang="en-US" sz="2000" b="1" dirty="0">
                <a:ln w="0"/>
                <a:effectLst>
                  <a:outerShdw blurRad="38100" dist="19050" dir="2700000" algn="tl" rotWithShape="0">
                    <a:schemeClr val="dk1">
                      <a:alpha val="40000"/>
                    </a:schemeClr>
                  </a:outerShdw>
                </a:effectLst>
                <a:latin typeface="Yehuda CLM" panose="02000303000000000000" pitchFamily="2" charset="-79"/>
                <a:cs typeface="Yehuda CLM" panose="02000303000000000000" pitchFamily="2" charset="-79"/>
              </a:rPr>
              <a:t> </a:t>
            </a:r>
            <a:r>
              <a:rPr lang="he-IL" sz="2000" b="1" dirty="0">
                <a:ln w="0"/>
                <a:effectLst>
                  <a:outerShdw blurRad="38100" dist="19050" dir="2700000" algn="tl" rotWithShape="0">
                    <a:schemeClr val="dk1">
                      <a:alpha val="40000"/>
                    </a:schemeClr>
                  </a:outerShdw>
                </a:effectLst>
                <a:latin typeface="Yehuda CLM" panose="02000303000000000000" pitchFamily="2" charset="-79"/>
                <a:cs typeface="Yehuda CLM" panose="02000303000000000000" pitchFamily="2" charset="-79"/>
              </a:rPr>
              <a:t>יודעים את התורה, מצווה עלינו לספר ביציאת מצרים, וכל המרבה לספר ביציאת מצרים הרי זה משובח.</a:t>
            </a:r>
          </a:p>
        </p:txBody>
      </p:sp>
      <p:pic>
        <p:nvPicPr>
          <p:cNvPr id="4" name="Picture 4" descr="תוצאת תמונה עבור egyptian slave clipart">
            <a:extLst>
              <a:ext uri="{FF2B5EF4-FFF2-40B4-BE49-F238E27FC236}">
                <a16:creationId xmlns:a16="http://schemas.microsoft.com/office/drawing/2014/main" id="{0D15A5D6-5ADC-4265-8EC2-BBE8C247804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895" r="3899" b="8367"/>
          <a:stretch/>
        </p:blipFill>
        <p:spPr bwMode="auto">
          <a:xfrm>
            <a:off x="5510369" y="851517"/>
            <a:ext cx="6184807" cy="4918967"/>
          </a:xfrm>
          <a:custGeom>
            <a:avLst/>
            <a:gdLst/>
            <a:ahLst/>
            <a:cxnLst/>
            <a:rect l="l" t="t" r="r" b="b"/>
            <a:pathLst>
              <a:path w="5846002" h="4872577">
                <a:moveTo>
                  <a:pt x="343285" y="2953992"/>
                </a:moveTo>
                <a:cubicBezTo>
                  <a:pt x="343285" y="2953992"/>
                  <a:pt x="343285" y="2953992"/>
                  <a:pt x="849063" y="2953992"/>
                </a:cubicBezTo>
                <a:cubicBezTo>
                  <a:pt x="880743" y="2953992"/>
                  <a:pt x="911330" y="2971406"/>
                  <a:pt x="926624" y="2999703"/>
                </a:cubicBezTo>
                <a:cubicBezTo>
                  <a:pt x="926624" y="2999703"/>
                  <a:pt x="926624" y="2999703"/>
                  <a:pt x="1180059" y="3436136"/>
                </a:cubicBezTo>
                <a:cubicBezTo>
                  <a:pt x="1196445" y="3463345"/>
                  <a:pt x="1196445" y="3498172"/>
                  <a:pt x="1180059" y="3525382"/>
                </a:cubicBezTo>
                <a:cubicBezTo>
                  <a:pt x="1180059" y="3525382"/>
                  <a:pt x="1180059" y="3525382"/>
                  <a:pt x="926624" y="3961814"/>
                </a:cubicBezTo>
                <a:cubicBezTo>
                  <a:pt x="911330" y="3990111"/>
                  <a:pt x="880743" y="4007525"/>
                  <a:pt x="849063" y="4007525"/>
                </a:cubicBezTo>
                <a:cubicBezTo>
                  <a:pt x="849063" y="4007525"/>
                  <a:pt x="849063" y="4007525"/>
                  <a:pt x="343285" y="4007525"/>
                </a:cubicBezTo>
                <a:cubicBezTo>
                  <a:pt x="310513" y="4007525"/>
                  <a:pt x="281019" y="3990111"/>
                  <a:pt x="264633" y="3961814"/>
                </a:cubicBezTo>
                <a:cubicBezTo>
                  <a:pt x="264633" y="3961814"/>
                  <a:pt x="264633" y="3961814"/>
                  <a:pt x="12290" y="3525382"/>
                </a:cubicBezTo>
                <a:cubicBezTo>
                  <a:pt x="-4096" y="3498172"/>
                  <a:pt x="-4096" y="3463345"/>
                  <a:pt x="12290" y="3436136"/>
                </a:cubicBezTo>
                <a:cubicBezTo>
                  <a:pt x="12290" y="3436136"/>
                  <a:pt x="12290" y="3436136"/>
                  <a:pt x="264633" y="2999703"/>
                </a:cubicBezTo>
                <a:cubicBezTo>
                  <a:pt x="281019" y="2971406"/>
                  <a:pt x="310513" y="2953992"/>
                  <a:pt x="343285" y="2953992"/>
                </a:cubicBezTo>
                <a:close/>
                <a:moveTo>
                  <a:pt x="2353334" y="538808"/>
                </a:moveTo>
                <a:cubicBezTo>
                  <a:pt x="2353334" y="538808"/>
                  <a:pt x="2353334" y="538808"/>
                  <a:pt x="2613403" y="538808"/>
                </a:cubicBezTo>
                <a:lnTo>
                  <a:pt x="2643742" y="538808"/>
                </a:lnTo>
                <a:lnTo>
                  <a:pt x="2672692" y="588661"/>
                </a:lnTo>
                <a:cubicBezTo>
                  <a:pt x="2713002" y="658078"/>
                  <a:pt x="2759909" y="738855"/>
                  <a:pt x="2814491" y="832849"/>
                </a:cubicBezTo>
                <a:cubicBezTo>
                  <a:pt x="2839586" y="874521"/>
                  <a:pt x="2839586" y="927860"/>
                  <a:pt x="2814491" y="969531"/>
                </a:cubicBezTo>
                <a:cubicBezTo>
                  <a:pt x="2814491" y="969531"/>
                  <a:pt x="2814491" y="969531"/>
                  <a:pt x="2426350" y="1637936"/>
                </a:cubicBezTo>
                <a:cubicBezTo>
                  <a:pt x="2402927" y="1681274"/>
                  <a:pt x="2356083" y="1707943"/>
                  <a:pt x="2307565" y="1707943"/>
                </a:cubicBezTo>
                <a:cubicBezTo>
                  <a:pt x="2307565" y="1707943"/>
                  <a:pt x="2307565" y="1707943"/>
                  <a:pt x="1532956" y="1707943"/>
                </a:cubicBezTo>
                <a:cubicBezTo>
                  <a:pt x="1520409" y="1707943"/>
                  <a:pt x="1508175" y="1706276"/>
                  <a:pt x="1496490" y="1703099"/>
                </a:cubicBezTo>
                <a:lnTo>
                  <a:pt x="1471408" y="1692583"/>
                </a:lnTo>
                <a:lnTo>
                  <a:pt x="1486736" y="1666073"/>
                </a:lnTo>
                <a:cubicBezTo>
                  <a:pt x="1625328" y="1426376"/>
                  <a:pt x="1802725" y="1119564"/>
                  <a:pt x="2029793" y="726844"/>
                </a:cubicBezTo>
                <a:cubicBezTo>
                  <a:pt x="2097197" y="610441"/>
                  <a:pt x="2218525" y="538808"/>
                  <a:pt x="2353334" y="538808"/>
                </a:cubicBezTo>
                <a:close/>
                <a:moveTo>
                  <a:pt x="1487085" y="0"/>
                </a:moveTo>
                <a:cubicBezTo>
                  <a:pt x="1487085" y="0"/>
                  <a:pt x="1487085" y="0"/>
                  <a:pt x="2360840" y="0"/>
                </a:cubicBezTo>
                <a:cubicBezTo>
                  <a:pt x="2415568" y="0"/>
                  <a:pt x="2468407" y="30084"/>
                  <a:pt x="2494828" y="78969"/>
                </a:cubicBezTo>
                <a:cubicBezTo>
                  <a:pt x="2494828" y="78969"/>
                  <a:pt x="2494828" y="78969"/>
                  <a:pt x="2729665" y="483373"/>
                </a:cubicBezTo>
                <a:lnTo>
                  <a:pt x="2756194" y="529058"/>
                </a:lnTo>
                <a:lnTo>
                  <a:pt x="2735320" y="529058"/>
                </a:lnTo>
                <a:lnTo>
                  <a:pt x="2636659" y="529058"/>
                </a:lnTo>
                <a:lnTo>
                  <a:pt x="2593799" y="455250"/>
                </a:lnTo>
                <a:cubicBezTo>
                  <a:pt x="2430052" y="173267"/>
                  <a:pt x="2430052" y="173267"/>
                  <a:pt x="2430052" y="173267"/>
                </a:cubicBezTo>
                <a:cubicBezTo>
                  <a:pt x="2406629" y="129929"/>
                  <a:pt x="2359785" y="103259"/>
                  <a:pt x="2311267" y="103259"/>
                </a:cubicBezTo>
                <a:cubicBezTo>
                  <a:pt x="1536658" y="103259"/>
                  <a:pt x="1536658" y="103259"/>
                  <a:pt x="1536658" y="103259"/>
                </a:cubicBezTo>
                <a:cubicBezTo>
                  <a:pt x="1486468" y="103259"/>
                  <a:pt x="1441296" y="129929"/>
                  <a:pt x="1416201" y="173267"/>
                </a:cubicBezTo>
                <a:cubicBezTo>
                  <a:pt x="1029733" y="841671"/>
                  <a:pt x="1029733" y="841671"/>
                  <a:pt x="1029733" y="841671"/>
                </a:cubicBezTo>
                <a:cubicBezTo>
                  <a:pt x="1004637" y="883343"/>
                  <a:pt x="1004637" y="936682"/>
                  <a:pt x="1029733" y="978353"/>
                </a:cubicBezTo>
                <a:cubicBezTo>
                  <a:pt x="1416201" y="1646758"/>
                  <a:pt x="1416201" y="1646758"/>
                  <a:pt x="1416201" y="1646758"/>
                </a:cubicBezTo>
                <a:cubicBezTo>
                  <a:pt x="1428749" y="1668427"/>
                  <a:pt x="1446315" y="1685929"/>
                  <a:pt x="1467019" y="1698013"/>
                </a:cubicBezTo>
                <a:lnTo>
                  <a:pt x="1472899" y="1700478"/>
                </a:lnTo>
                <a:lnTo>
                  <a:pt x="1441377" y="1754996"/>
                </a:lnTo>
                <a:lnTo>
                  <a:pt x="1417933" y="1795543"/>
                </a:lnTo>
                <a:lnTo>
                  <a:pt x="1442249" y="1805738"/>
                </a:lnTo>
                <a:cubicBezTo>
                  <a:pt x="1455430" y="1809322"/>
                  <a:pt x="1469230" y="1811202"/>
                  <a:pt x="1483383" y="1811202"/>
                </a:cubicBezTo>
                <a:cubicBezTo>
                  <a:pt x="2357138" y="1811202"/>
                  <a:pt x="2357138" y="1811202"/>
                  <a:pt x="2357138" y="1811202"/>
                </a:cubicBezTo>
                <a:cubicBezTo>
                  <a:pt x="2411866" y="1811202"/>
                  <a:pt x="2464705" y="1781120"/>
                  <a:pt x="2491126" y="1732235"/>
                </a:cubicBezTo>
                <a:cubicBezTo>
                  <a:pt x="2928947" y="978278"/>
                  <a:pt x="2928947" y="978278"/>
                  <a:pt x="2928947" y="978278"/>
                </a:cubicBezTo>
                <a:cubicBezTo>
                  <a:pt x="2957254" y="931274"/>
                  <a:pt x="2957254" y="871108"/>
                  <a:pt x="2928947" y="824102"/>
                </a:cubicBezTo>
                <a:cubicBezTo>
                  <a:pt x="2874220" y="729858"/>
                  <a:pt x="2826333" y="647394"/>
                  <a:pt x="2784432" y="575238"/>
                </a:cubicBezTo>
                <a:lnTo>
                  <a:pt x="2763277" y="538808"/>
                </a:lnTo>
                <a:lnTo>
                  <a:pt x="2861280" y="538808"/>
                </a:lnTo>
                <a:cubicBezTo>
                  <a:pt x="3166048" y="538808"/>
                  <a:pt x="3653676" y="538808"/>
                  <a:pt x="4433881" y="538808"/>
                </a:cubicBezTo>
                <a:cubicBezTo>
                  <a:pt x="4564197" y="538808"/>
                  <a:pt x="4690018" y="610441"/>
                  <a:pt x="4752929" y="726844"/>
                </a:cubicBezTo>
                <a:cubicBezTo>
                  <a:pt x="4752929" y="726844"/>
                  <a:pt x="4752929" y="726844"/>
                  <a:pt x="5795449" y="2522134"/>
                </a:cubicBezTo>
                <a:cubicBezTo>
                  <a:pt x="5862854" y="2634060"/>
                  <a:pt x="5862854" y="2777325"/>
                  <a:pt x="5795449" y="2889251"/>
                </a:cubicBezTo>
                <a:cubicBezTo>
                  <a:pt x="5795449" y="2889251"/>
                  <a:pt x="5795449" y="2889251"/>
                  <a:pt x="4752929" y="4684542"/>
                </a:cubicBezTo>
                <a:cubicBezTo>
                  <a:pt x="4690018" y="4800945"/>
                  <a:pt x="4564197" y="4872577"/>
                  <a:pt x="4433881" y="4872577"/>
                </a:cubicBezTo>
                <a:cubicBezTo>
                  <a:pt x="4433881" y="4872577"/>
                  <a:pt x="4433881" y="4872577"/>
                  <a:pt x="2353334" y="4872577"/>
                </a:cubicBezTo>
                <a:cubicBezTo>
                  <a:pt x="2218525" y="4872577"/>
                  <a:pt x="2097197" y="4800945"/>
                  <a:pt x="2029793" y="4684542"/>
                </a:cubicBezTo>
                <a:cubicBezTo>
                  <a:pt x="2029793" y="4684542"/>
                  <a:pt x="2029793" y="4684542"/>
                  <a:pt x="991766" y="2889251"/>
                </a:cubicBezTo>
                <a:cubicBezTo>
                  <a:pt x="924361" y="2777325"/>
                  <a:pt x="924361" y="2634060"/>
                  <a:pt x="991766" y="2522134"/>
                </a:cubicBezTo>
                <a:cubicBezTo>
                  <a:pt x="991766" y="2522134"/>
                  <a:pt x="991766" y="2522134"/>
                  <a:pt x="1377193" y="1855530"/>
                </a:cubicBezTo>
                <a:lnTo>
                  <a:pt x="1409676" y="1799352"/>
                </a:lnTo>
                <a:lnTo>
                  <a:pt x="1408533" y="1798873"/>
                </a:lnTo>
                <a:cubicBezTo>
                  <a:pt x="1385179" y="1785241"/>
                  <a:pt x="1365364" y="1765500"/>
                  <a:pt x="1351210" y="1741057"/>
                </a:cubicBezTo>
                <a:cubicBezTo>
                  <a:pt x="1351210" y="1741057"/>
                  <a:pt x="1351210" y="1741057"/>
                  <a:pt x="915276" y="987100"/>
                </a:cubicBezTo>
                <a:cubicBezTo>
                  <a:pt x="886968" y="940096"/>
                  <a:pt x="886968" y="879930"/>
                  <a:pt x="915276" y="832924"/>
                </a:cubicBezTo>
                <a:cubicBezTo>
                  <a:pt x="915276" y="832924"/>
                  <a:pt x="915276" y="832924"/>
                  <a:pt x="1351210" y="78969"/>
                </a:cubicBezTo>
                <a:cubicBezTo>
                  <a:pt x="1379517" y="30084"/>
                  <a:pt x="1430471" y="0"/>
                  <a:pt x="1487085" y="0"/>
                </a:cubicBezTo>
                <a:close/>
              </a:path>
            </a:pathLst>
          </a:custGeom>
          <a:noFill/>
          <a:extLst>
            <a:ext uri="{909E8E84-426E-40DD-AFC4-6F175D3DCCD1}">
              <a14:hiddenFill xmlns:a14="http://schemas.microsoft.com/office/drawing/2010/main">
                <a:solidFill>
                  <a:srgbClr val="FFFFFF"/>
                </a:solidFill>
              </a14:hiddenFill>
            </a:ext>
          </a:extLst>
        </p:spPr>
      </p:pic>
      <p:sp>
        <p:nvSpPr>
          <p:cNvPr id="5" name="מלבן 4">
            <a:extLst>
              <a:ext uri="{FF2B5EF4-FFF2-40B4-BE49-F238E27FC236}">
                <a16:creationId xmlns:a16="http://schemas.microsoft.com/office/drawing/2014/main" id="{BE8F3912-CCE5-49CC-8F58-1C6791B88C90}"/>
              </a:ext>
            </a:extLst>
          </p:cNvPr>
          <p:cNvSpPr/>
          <p:nvPr/>
        </p:nvSpPr>
        <p:spPr>
          <a:xfrm>
            <a:off x="694600" y="4865743"/>
            <a:ext cx="4632809" cy="707886"/>
          </a:xfrm>
          <a:prstGeom prst="rect">
            <a:avLst/>
          </a:prstGeom>
        </p:spPr>
        <p:txBody>
          <a:bodyPr wrap="square">
            <a:spAutoFit/>
          </a:bodyPr>
          <a:lstStyle/>
          <a:p>
            <a:pPr algn="r">
              <a:spcAft>
                <a:spcPts val="600"/>
              </a:spcAft>
            </a:pPr>
            <a:r>
              <a:rPr lang="he-IL" sz="2000" b="1" dirty="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מהי העבדות לפי ההגדה? </a:t>
            </a:r>
            <a:br>
              <a:rPr lang="he-IL" sz="2000" b="1" dirty="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he-IL" sz="2000" b="1" dirty="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האם יש משמעות בסיפור ההגדה?</a:t>
            </a:r>
            <a:endParaRPr lang="he-IL" sz="2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02250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10">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6" name="Rectangle 35">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FFCA74"/>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מציין מיקום תוכן 2">
            <a:extLst>
              <a:ext uri="{FF2B5EF4-FFF2-40B4-BE49-F238E27FC236}">
                <a16:creationId xmlns:a16="http://schemas.microsoft.com/office/drawing/2014/main" id="{0BC7596B-DA56-4291-A543-D7159D0869BF}"/>
              </a:ext>
            </a:extLst>
          </p:cNvPr>
          <p:cNvSpPr>
            <a:spLocks noGrp="1"/>
          </p:cNvSpPr>
          <p:nvPr>
            <p:ph idx="1"/>
          </p:nvPr>
        </p:nvSpPr>
        <p:spPr>
          <a:xfrm>
            <a:off x="3986531" y="966133"/>
            <a:ext cx="2569145" cy="4728230"/>
          </a:xfrm>
        </p:spPr>
        <p:txBody>
          <a:bodyPr numCol="1" anchor="ctr">
            <a:normAutofit fontScale="92500" lnSpcReduction="10000"/>
          </a:bodyPr>
          <a:lstStyle/>
          <a:p>
            <a:pPr marL="0" indent="0">
              <a:buClr>
                <a:srgbClr val="FFCA74"/>
              </a:buClr>
              <a:buNone/>
            </a:pPr>
            <a:r>
              <a:rPr lang="he-IL" sz="2000" dirty="0">
                <a:latin typeface="Calibri" panose="020F0502020204030204" pitchFamily="34" charset="0"/>
                <a:cs typeface="Calibri" panose="020F0502020204030204" pitchFamily="34" charset="0"/>
              </a:rPr>
              <a:t>על נהר אספירין ישבנו</a:t>
            </a:r>
          </a:p>
          <a:p>
            <a:pPr marL="0" indent="0">
              <a:buClr>
                <a:srgbClr val="FFCA74"/>
              </a:buClr>
              <a:buNone/>
            </a:pPr>
            <a:r>
              <a:rPr lang="he-IL" sz="2000" dirty="0">
                <a:latin typeface="Calibri" panose="020F0502020204030204" pitchFamily="34" charset="0"/>
                <a:cs typeface="Calibri" panose="020F0502020204030204" pitchFamily="34" charset="0"/>
              </a:rPr>
              <a:t>במקומות המוכרים</a:t>
            </a:r>
          </a:p>
          <a:p>
            <a:pPr marL="0" indent="0">
              <a:buClr>
                <a:srgbClr val="FFCA74"/>
              </a:buClr>
              <a:buNone/>
            </a:pPr>
            <a:r>
              <a:rPr lang="he-IL" sz="2000" dirty="0">
                <a:latin typeface="Calibri" panose="020F0502020204030204" pitchFamily="34" charset="0"/>
                <a:cs typeface="Calibri" panose="020F0502020204030204" pitchFamily="34" charset="0"/>
              </a:rPr>
              <a:t>לא שומעים לא רואים</a:t>
            </a:r>
          </a:p>
          <a:p>
            <a:pPr marL="0" indent="0">
              <a:buClr>
                <a:srgbClr val="FFCA74"/>
              </a:buClr>
              <a:buNone/>
            </a:pPr>
            <a:r>
              <a:rPr lang="he-IL" sz="2000" dirty="0">
                <a:latin typeface="Calibri" panose="020F0502020204030204" pitchFamily="34" charset="0"/>
                <a:cs typeface="Calibri" panose="020F0502020204030204" pitchFamily="34" charset="0"/>
              </a:rPr>
              <a:t>כאילו אנחנו אוויר</a:t>
            </a:r>
          </a:p>
          <a:p>
            <a:pPr marL="0" indent="0">
              <a:buClr>
                <a:srgbClr val="FFCA74"/>
              </a:buClr>
              <a:buNone/>
            </a:pPr>
            <a:r>
              <a:rPr lang="he-IL" sz="2000" dirty="0">
                <a:latin typeface="Calibri" panose="020F0502020204030204" pitchFamily="34" charset="0"/>
                <a:cs typeface="Calibri" panose="020F0502020204030204" pitchFamily="34" charset="0"/>
              </a:rPr>
              <a:t>עוד מעט ייגמר הסרט</a:t>
            </a:r>
          </a:p>
          <a:p>
            <a:pPr marL="0" indent="0">
              <a:buClr>
                <a:srgbClr val="FFCA74"/>
              </a:buClr>
              <a:buNone/>
            </a:pPr>
            <a:r>
              <a:rPr lang="he-IL" sz="2000" dirty="0">
                <a:latin typeface="Calibri" panose="020F0502020204030204" pitchFamily="34" charset="0"/>
                <a:cs typeface="Calibri" panose="020F0502020204030204" pitchFamily="34" charset="0"/>
              </a:rPr>
              <a:t>בקרוב המציאות</a:t>
            </a:r>
          </a:p>
          <a:p>
            <a:pPr marL="0" indent="0">
              <a:buClr>
                <a:srgbClr val="FFCA74"/>
              </a:buClr>
              <a:buNone/>
            </a:pPr>
            <a:r>
              <a:rPr lang="he-IL" sz="2000" dirty="0">
                <a:latin typeface="Calibri" panose="020F0502020204030204" pitchFamily="34" charset="0"/>
                <a:cs typeface="Calibri" panose="020F0502020204030204" pitchFamily="34" charset="0"/>
              </a:rPr>
              <a:t>התמונה מטושטשת</a:t>
            </a:r>
          </a:p>
          <a:p>
            <a:pPr marL="0" indent="0">
              <a:buClr>
                <a:srgbClr val="FFCA74"/>
              </a:buClr>
              <a:buNone/>
            </a:pPr>
            <a:r>
              <a:rPr lang="he-IL" sz="2000" dirty="0">
                <a:latin typeface="Calibri" panose="020F0502020204030204" pitchFamily="34" charset="0"/>
                <a:cs typeface="Calibri" panose="020F0502020204030204" pitchFamily="34" charset="0"/>
              </a:rPr>
              <a:t>והצליל לא ברור</a:t>
            </a:r>
          </a:p>
          <a:p>
            <a:pPr marL="0" indent="0">
              <a:buClr>
                <a:srgbClr val="FFCA74"/>
              </a:buClr>
              <a:buNone/>
            </a:pPr>
            <a:r>
              <a:rPr lang="he-IL" sz="2000" dirty="0">
                <a:latin typeface="Calibri" panose="020F0502020204030204" pitchFamily="34" charset="0"/>
                <a:cs typeface="Calibri" panose="020F0502020204030204" pitchFamily="34" charset="0"/>
              </a:rPr>
              <a:t>כי כולנו עבדים אפילו</a:t>
            </a:r>
          </a:p>
          <a:p>
            <a:pPr marL="0" indent="0">
              <a:buClr>
                <a:srgbClr val="FFCA74"/>
              </a:buClr>
              <a:buNone/>
            </a:pPr>
            <a:r>
              <a:rPr lang="he-IL" sz="2000" dirty="0">
                <a:latin typeface="Calibri" panose="020F0502020204030204" pitchFamily="34" charset="0"/>
                <a:cs typeface="Calibri" panose="020F0502020204030204" pitchFamily="34" charset="0"/>
              </a:rPr>
              <a:t>שיש לנו כזה כאילו</a:t>
            </a:r>
          </a:p>
          <a:p>
            <a:pPr marL="0" indent="0">
              <a:buClr>
                <a:srgbClr val="FFCA74"/>
              </a:buClr>
              <a:buNone/>
            </a:pPr>
            <a:r>
              <a:rPr lang="he-IL" sz="2000" dirty="0">
                <a:latin typeface="Calibri" panose="020F0502020204030204" pitchFamily="34" charset="0"/>
                <a:cs typeface="Calibri" panose="020F0502020204030204" pitchFamily="34" charset="0"/>
              </a:rPr>
              <a:t>פותחים פה בגדול</a:t>
            </a:r>
          </a:p>
          <a:p>
            <a:pPr marL="0" indent="0">
              <a:buClr>
                <a:srgbClr val="FFCA74"/>
              </a:buClr>
              <a:buNone/>
            </a:pPr>
            <a:r>
              <a:rPr lang="he-IL" sz="2000" dirty="0">
                <a:latin typeface="Calibri" panose="020F0502020204030204" pitchFamily="34" charset="0"/>
                <a:cs typeface="Calibri" panose="020F0502020204030204" pitchFamily="34" charset="0"/>
              </a:rPr>
              <a:t>ומחכים לעונג הבא</a:t>
            </a:r>
          </a:p>
          <a:p>
            <a:pPr marL="0" indent="0">
              <a:buClr>
                <a:srgbClr val="FFCA74"/>
              </a:buClr>
              <a:buNone/>
            </a:pPr>
            <a:r>
              <a:rPr lang="he-IL" sz="2000" dirty="0">
                <a:latin typeface="Calibri" panose="020F0502020204030204" pitchFamily="34" charset="0"/>
                <a:cs typeface="Calibri" panose="020F0502020204030204" pitchFamily="34" charset="0"/>
              </a:rPr>
              <a:t>כולנו מכורים של מישהו</a:t>
            </a:r>
          </a:p>
          <a:p>
            <a:pPr marL="0" indent="0">
              <a:buClr>
                <a:srgbClr val="FFCA74"/>
              </a:buClr>
              <a:buNone/>
            </a:pPr>
            <a:endParaRPr lang="he-IL" sz="1100" dirty="0">
              <a:latin typeface="Calibri" panose="020F0502020204030204" pitchFamily="34" charset="0"/>
              <a:cs typeface="Calibri" panose="020F0502020204030204" pitchFamily="34" charset="0"/>
            </a:endParaRPr>
          </a:p>
        </p:txBody>
      </p:sp>
      <p:sp>
        <p:nvSpPr>
          <p:cNvPr id="2" name="תיבת טקסט 1">
            <a:extLst>
              <a:ext uri="{FF2B5EF4-FFF2-40B4-BE49-F238E27FC236}">
                <a16:creationId xmlns:a16="http://schemas.microsoft.com/office/drawing/2014/main" id="{A3558DE0-E42A-4188-9186-022E11637D7E}"/>
              </a:ext>
            </a:extLst>
          </p:cNvPr>
          <p:cNvSpPr txBox="1"/>
          <p:nvPr/>
        </p:nvSpPr>
        <p:spPr>
          <a:xfrm>
            <a:off x="572853" y="966133"/>
            <a:ext cx="3051412" cy="5232202"/>
          </a:xfrm>
          <a:prstGeom prst="rect">
            <a:avLst/>
          </a:prstGeom>
          <a:noFill/>
        </p:spPr>
        <p:txBody>
          <a:bodyPr wrap="square" rtlCol="1">
            <a:spAutoFit/>
          </a:bodyPr>
          <a:lstStyle/>
          <a:p>
            <a:pPr algn="r">
              <a:spcAft>
                <a:spcPts val="600"/>
              </a:spcAft>
            </a:pPr>
            <a:r>
              <a:rPr lang="he-IL" sz="2000" dirty="0">
                <a:latin typeface="Calibri" panose="020F0502020204030204" pitchFamily="34" charset="0"/>
                <a:cs typeface="Calibri" panose="020F0502020204030204" pitchFamily="34" charset="0"/>
              </a:rPr>
              <a:t>שמבקש עכשיו תרגישו</a:t>
            </a:r>
          </a:p>
          <a:p>
            <a:pPr algn="r">
              <a:spcAft>
                <a:spcPts val="600"/>
              </a:spcAft>
            </a:pPr>
            <a:r>
              <a:rPr lang="he-IL" sz="2000" dirty="0">
                <a:latin typeface="Calibri" panose="020F0502020204030204" pitchFamily="34" charset="0"/>
                <a:cs typeface="Calibri" panose="020F0502020204030204" pitchFamily="34" charset="0"/>
              </a:rPr>
              <a:t>פותחים פה גדול ומחכים</a:t>
            </a:r>
          </a:p>
          <a:p>
            <a:pPr algn="r">
              <a:spcAft>
                <a:spcPts val="600"/>
              </a:spcAft>
            </a:pPr>
            <a:r>
              <a:rPr lang="he-IL" sz="2000" dirty="0">
                <a:latin typeface="Calibri" panose="020F0502020204030204" pitchFamily="34" charset="0"/>
                <a:cs typeface="Calibri" panose="020F0502020204030204" pitchFamily="34" charset="0"/>
              </a:rPr>
              <a:t>למנה הבאה</a:t>
            </a:r>
          </a:p>
          <a:p>
            <a:pPr algn="r">
              <a:spcAft>
                <a:spcPts val="600"/>
              </a:spcAft>
            </a:pPr>
            <a:r>
              <a:rPr lang="he-IL" sz="2000" dirty="0">
                <a:latin typeface="Calibri" panose="020F0502020204030204" pitchFamily="34" charset="0"/>
                <a:cs typeface="Calibri" panose="020F0502020204030204" pitchFamily="34" charset="0"/>
              </a:rPr>
              <a:t>חלונות ראווה יפים פה</a:t>
            </a:r>
          </a:p>
          <a:p>
            <a:pPr algn="r">
              <a:spcAft>
                <a:spcPts val="600"/>
              </a:spcAft>
            </a:pPr>
            <a:r>
              <a:rPr lang="he-IL" sz="2000" dirty="0">
                <a:latin typeface="Calibri" panose="020F0502020204030204" pitchFamily="34" charset="0"/>
                <a:cs typeface="Calibri" panose="020F0502020204030204" pitchFamily="34" charset="0"/>
              </a:rPr>
              <a:t>זה הכול למכירה</a:t>
            </a:r>
          </a:p>
          <a:p>
            <a:pPr algn="r">
              <a:spcAft>
                <a:spcPts val="600"/>
              </a:spcAft>
            </a:pPr>
            <a:r>
              <a:rPr lang="he-IL" sz="2000" dirty="0">
                <a:latin typeface="Calibri" panose="020F0502020204030204" pitchFamily="34" charset="0"/>
                <a:cs typeface="Calibri" panose="020F0502020204030204" pitchFamily="34" charset="0"/>
              </a:rPr>
              <a:t>גם אנחנו תלויים</a:t>
            </a:r>
          </a:p>
          <a:p>
            <a:pPr algn="r">
              <a:spcAft>
                <a:spcPts val="600"/>
              </a:spcAft>
            </a:pPr>
            <a:r>
              <a:rPr lang="he-IL" sz="2000" dirty="0">
                <a:latin typeface="Calibri" panose="020F0502020204030204" pitchFamily="34" charset="0"/>
                <a:cs typeface="Calibri" panose="020F0502020204030204" pitchFamily="34" charset="0"/>
              </a:rPr>
              <a:t>עם פתקי החלפה</a:t>
            </a:r>
          </a:p>
          <a:p>
            <a:pPr algn="r">
              <a:spcAft>
                <a:spcPts val="600"/>
              </a:spcAft>
            </a:pPr>
            <a:r>
              <a:rPr lang="he-IL" sz="2000" dirty="0">
                <a:latin typeface="Calibri" panose="020F0502020204030204" pitchFamily="34" charset="0"/>
                <a:cs typeface="Calibri" panose="020F0502020204030204" pitchFamily="34" charset="0"/>
              </a:rPr>
              <a:t>אז מה נעשה עם הכעס הזה</a:t>
            </a:r>
          </a:p>
          <a:p>
            <a:pPr algn="r">
              <a:spcAft>
                <a:spcPts val="600"/>
              </a:spcAft>
            </a:pPr>
            <a:r>
              <a:rPr lang="he-IL" sz="2000" dirty="0">
                <a:latin typeface="Calibri" panose="020F0502020204030204" pitchFamily="34" charset="0"/>
                <a:cs typeface="Calibri" panose="020F0502020204030204" pitchFamily="34" charset="0"/>
              </a:rPr>
              <a:t>מה יהיה עם הקנאה</a:t>
            </a:r>
          </a:p>
          <a:p>
            <a:pPr algn="r">
              <a:spcAft>
                <a:spcPts val="600"/>
              </a:spcAft>
            </a:pPr>
            <a:r>
              <a:rPr lang="he-IL" sz="2000" dirty="0">
                <a:latin typeface="Calibri" panose="020F0502020204030204" pitchFamily="34" charset="0"/>
                <a:cs typeface="Calibri" panose="020F0502020204030204" pitchFamily="34" charset="0"/>
              </a:rPr>
              <a:t>כולם רוצים להיות חופשיים</a:t>
            </a:r>
          </a:p>
          <a:p>
            <a:pPr algn="r">
              <a:spcAft>
                <a:spcPts val="600"/>
              </a:spcAft>
            </a:pPr>
            <a:r>
              <a:rPr lang="he-IL" sz="2000" dirty="0">
                <a:latin typeface="Calibri" panose="020F0502020204030204" pitchFamily="34" charset="0"/>
                <a:cs typeface="Calibri" panose="020F0502020204030204" pitchFamily="34" charset="0"/>
              </a:rPr>
              <a:t>אבל ממה אלוהים ממה?</a:t>
            </a:r>
          </a:p>
          <a:p>
            <a:pPr algn="r">
              <a:spcAft>
                <a:spcPts val="600"/>
              </a:spcAft>
            </a:pPr>
            <a:r>
              <a:rPr lang="he-IL" sz="1600" dirty="0">
                <a:latin typeface="Calibri" panose="020F0502020204030204" pitchFamily="34" charset="0"/>
                <a:cs typeface="Calibri" panose="020F0502020204030204" pitchFamily="34" charset="0"/>
              </a:rPr>
              <a:t> ברי סחרוף, מתוך התקליטור נגיעות, 1998</a:t>
            </a:r>
          </a:p>
          <a:p>
            <a:pPr algn="r">
              <a:spcAft>
                <a:spcPts val="600"/>
              </a:spcAft>
            </a:pPr>
            <a:endParaRPr lang="he-IL" sz="1600" dirty="0"/>
          </a:p>
        </p:txBody>
      </p:sp>
      <p:sp>
        <p:nvSpPr>
          <p:cNvPr id="4" name="תיבת טקסט 3">
            <a:extLst>
              <a:ext uri="{FF2B5EF4-FFF2-40B4-BE49-F238E27FC236}">
                <a16:creationId xmlns:a16="http://schemas.microsoft.com/office/drawing/2014/main" id="{D1768C1E-66B6-4EA2-8E0D-C95A4744E616}"/>
              </a:ext>
            </a:extLst>
          </p:cNvPr>
          <p:cNvSpPr txBox="1"/>
          <p:nvPr/>
        </p:nvSpPr>
        <p:spPr>
          <a:xfrm>
            <a:off x="6865906" y="1967240"/>
            <a:ext cx="5311806" cy="707886"/>
          </a:xfrm>
          <a:prstGeom prst="rect">
            <a:avLst/>
          </a:prstGeom>
          <a:noFill/>
        </p:spPr>
        <p:txBody>
          <a:bodyPr wrap="square" rtlCol="1">
            <a:spAutoFit/>
          </a:bodyPr>
          <a:lstStyle/>
          <a:p>
            <a:pPr algn="ctr">
              <a:spcAft>
                <a:spcPts val="600"/>
              </a:spcAft>
            </a:pPr>
            <a:r>
              <a:rPr lang="he-IL" sz="4000" b="1" dirty="0">
                <a:latin typeface="Calibri" panose="020F0502020204030204" pitchFamily="34" charset="0"/>
                <a:cs typeface="Calibri" panose="020F0502020204030204" pitchFamily="34" charset="0"/>
              </a:rPr>
              <a:t>עבדים</a:t>
            </a:r>
            <a:r>
              <a:rPr lang="he-IL" sz="3200" dirty="0">
                <a:latin typeface="Calibri" panose="020F0502020204030204" pitchFamily="34" charset="0"/>
                <a:cs typeface="Calibri" panose="020F0502020204030204" pitchFamily="34" charset="0"/>
              </a:rPr>
              <a:t>/ ברי סחרוף</a:t>
            </a:r>
          </a:p>
        </p:txBody>
      </p:sp>
      <p:sp>
        <p:nvSpPr>
          <p:cNvPr id="5" name="מלבן 4">
            <a:extLst>
              <a:ext uri="{FF2B5EF4-FFF2-40B4-BE49-F238E27FC236}">
                <a16:creationId xmlns:a16="http://schemas.microsoft.com/office/drawing/2014/main" id="{BD1C3378-0086-4AD1-B24C-282A4EC064B3}"/>
              </a:ext>
            </a:extLst>
          </p:cNvPr>
          <p:cNvSpPr/>
          <p:nvPr/>
        </p:nvSpPr>
        <p:spPr>
          <a:xfrm>
            <a:off x="7357878" y="2700017"/>
            <a:ext cx="3947604" cy="923330"/>
          </a:xfrm>
          <a:prstGeom prst="rect">
            <a:avLst/>
          </a:prstGeom>
        </p:spPr>
        <p:txBody>
          <a:bodyPr wrap="square">
            <a:spAutoFit/>
          </a:bodyPr>
          <a:lstStyle/>
          <a:p>
            <a:pPr algn="r">
              <a:spcAft>
                <a:spcPts val="600"/>
              </a:spcAft>
            </a:pPr>
            <a:r>
              <a:rPr lang="he-IL" b="1" dirty="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מהי העבדות על פי הקטע הזה ?</a:t>
            </a:r>
            <a:br>
              <a:rPr lang="he-IL" b="1" dirty="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he-IL" b="1" dirty="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האם יש מקום לדעתכם לחבר בין תפיסתו של ברי סחרוף לבין ההגדה של פסח?</a:t>
            </a:r>
          </a:p>
        </p:txBody>
      </p:sp>
    </p:spTree>
    <p:extLst>
      <p:ext uri="{BB962C8B-B14F-4D97-AF65-F5344CB8AC3E}">
        <p14:creationId xmlns:p14="http://schemas.microsoft.com/office/powerpoint/2010/main" val="3286856227"/>
      </p:ext>
    </p:extLst>
  </p:cSld>
  <p:clrMapOvr>
    <a:masterClrMapping/>
  </p:clrMapOvr>
</p:sld>
</file>

<file path=ppt/theme/theme1.xml><?xml version="1.0" encoding="utf-8"?>
<a:theme xmlns:a="http://schemas.openxmlformats.org/drawingml/2006/main" name="Office Theme">
  <a:themeElements>
    <a:clrScheme name="ערכת נושא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52A344D240D643A3B69391AC984AE9" ma:contentTypeVersion="15" ma:contentTypeDescription="Create a new document." ma:contentTypeScope="" ma:versionID="0fd0ce93a868550e41b59280609118cb">
  <xsd:schema xmlns:xsd="http://www.w3.org/2001/XMLSchema" xmlns:xs="http://www.w3.org/2001/XMLSchema" xmlns:p="http://schemas.microsoft.com/office/2006/metadata/properties" xmlns:ns3="204276bf-0bd1-44dd-9ddf-5bf54e18e97c" xmlns:ns4="ddadb016-9a16-4a77-a8db-614812c3846a" targetNamespace="http://schemas.microsoft.com/office/2006/metadata/properties" ma:root="true" ma:fieldsID="49aa21c8a75b0c33b0c9a5033d7734f7" ns3:_="" ns4:_="">
    <xsd:import namespace="204276bf-0bd1-44dd-9ddf-5bf54e18e97c"/>
    <xsd:import namespace="ddadb016-9a16-4a77-a8db-614812c3846a"/>
    <xsd:element name="properties">
      <xsd:complexType>
        <xsd:sequence>
          <xsd:element name="documentManagement">
            <xsd:complexType>
              <xsd:all>
                <xsd:element ref="ns3:MigrationWizId" minOccurs="0"/>
                <xsd:element ref="ns3:MigrationWizIdPermissions" minOccurs="0"/>
                <xsd:element ref="ns3:MigrationWizIdPermissionLevels" minOccurs="0"/>
                <xsd:element ref="ns3:MigrationWizIdDocumentLibraryPermissions" minOccurs="0"/>
                <xsd:element ref="ns3:MigrationWizIdSecurityGroups"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4276bf-0bd1-44dd-9ddf-5bf54e18e97c"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adb016-9a16-4a77-a8db-614812c3846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igrationWizIdPermissions xmlns="204276bf-0bd1-44dd-9ddf-5bf54e18e97c" xsi:nil="true"/>
    <MigrationWizIdSecurityGroups xmlns="204276bf-0bd1-44dd-9ddf-5bf54e18e97c" xsi:nil="true"/>
    <MigrationWizIdPermissionLevels xmlns="204276bf-0bd1-44dd-9ddf-5bf54e18e97c" xsi:nil="true"/>
    <MigrationWizId xmlns="204276bf-0bd1-44dd-9ddf-5bf54e18e97c" xsi:nil="true"/>
    <MigrationWizIdDocumentLibraryPermissions xmlns="204276bf-0bd1-44dd-9ddf-5bf54e18e97c" xsi:nil="true"/>
  </documentManagement>
</p:properties>
</file>

<file path=customXml/itemProps1.xml><?xml version="1.0" encoding="utf-8"?>
<ds:datastoreItem xmlns:ds="http://schemas.openxmlformats.org/officeDocument/2006/customXml" ds:itemID="{52272FA7-63AC-4674-9E93-C0875372A12B}">
  <ds:schemaRefs>
    <ds:schemaRef ds:uri="http://schemas.microsoft.com/sharepoint/v3/contenttype/forms"/>
  </ds:schemaRefs>
</ds:datastoreItem>
</file>

<file path=customXml/itemProps2.xml><?xml version="1.0" encoding="utf-8"?>
<ds:datastoreItem xmlns:ds="http://schemas.openxmlformats.org/officeDocument/2006/customXml" ds:itemID="{2CC60CB8-81B4-46E5-9E38-EFB3B3FDD6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4276bf-0bd1-44dd-9ddf-5bf54e18e97c"/>
    <ds:schemaRef ds:uri="ddadb016-9a16-4a77-a8db-614812c384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3890C6-A56C-49A6-A7CC-1971F5C407B0}">
  <ds:schemaRefs>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ddadb016-9a16-4a77-a8db-614812c3846a"/>
    <ds:schemaRef ds:uri="http://purl.org/dc/elements/1.1/"/>
    <ds:schemaRef ds:uri="http://schemas.openxmlformats.org/package/2006/metadata/core-properties"/>
    <ds:schemaRef ds:uri="204276bf-0bd1-44dd-9ddf-5bf54e18e97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TotalTime>
  <Words>193</Words>
  <Application>Microsoft Office PowerPoint</Application>
  <PresentationFormat>מסך רחב</PresentationFormat>
  <Paragraphs>29</Paragraphs>
  <Slides>2</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vt:i4>
      </vt:variant>
    </vt:vector>
  </HeadingPairs>
  <TitlesOfParts>
    <vt:vector size="7" baseType="lpstr">
      <vt:lpstr>Arial</vt:lpstr>
      <vt:lpstr>Calibri</vt:lpstr>
      <vt:lpstr>Calibri Light</vt:lpstr>
      <vt:lpstr>Yehuda CLM</vt:lpstr>
      <vt:lpstr>Office Theme</vt:lpstr>
      <vt:lpstr>עבדים היינו לפרעה במצרים, ויוציאנו ה' אלוהינו משם ביד חזקה ובזרוע נטויה. ואילו לא הוציא הקב"ה את אבותינו ממצרים, הרי אנו ובנינו ובני בנינו משועבדים היינו במצרים, ואפילו כולנו חכמים, כולנו נבונים, כולנו זקנים, כולנו יודעים את התורה, מצווה עלינו לספר ביציאת מצרים, וכל המרבה לספר ביציאת מצרים הרי זה משובח.</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עבדים היינו לפרעה במצרים, ויוציאנו ה' אלוהינו משם ביד חזקה ובזרוע נטויה. ואילו לא הוציא הקב"ה את אבותינו ממצרים, הרי אנו ובנינו ובני בנינו משועבדים היינו במצרים, ואפילו כולנו חכמים, כולנו נבונים, כולנו זקנים, כולנו יודעים את התורה, מצווה עלינו לספר ביציאת מצרים, וכל המרבה לספר ביציאת מצרים הרי זה משובח.</dc:title>
  <dc:creator>שובל פלצ'י</dc:creator>
  <cp:lastModifiedBy>יעל עמרני</cp:lastModifiedBy>
  <cp:revision>2</cp:revision>
  <dcterms:created xsi:type="dcterms:W3CDTF">2020-03-23T07:53:06Z</dcterms:created>
  <dcterms:modified xsi:type="dcterms:W3CDTF">2020-03-25T12:33:00Z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0x0101003152A344D240D643A3B69391AC984AE9</vt:lpwstr>
  </property>
</Properties>
</file>